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3"/>
  </p:sldMasterIdLst>
  <p:notesMasterIdLst>
    <p:notesMasterId r:id="rId24"/>
  </p:notesMasterIdLst>
  <p:sldIdLst>
    <p:sldId id="280" r:id="rId4"/>
    <p:sldId id="357" r:id="rId5"/>
    <p:sldId id="362" r:id="rId6"/>
    <p:sldId id="309" r:id="rId7"/>
    <p:sldId id="347" r:id="rId8"/>
    <p:sldId id="349" r:id="rId9"/>
    <p:sldId id="350" r:id="rId10"/>
    <p:sldId id="341" r:id="rId11"/>
    <p:sldId id="291" r:id="rId12"/>
    <p:sldId id="351" r:id="rId13"/>
    <p:sldId id="352" r:id="rId14"/>
    <p:sldId id="312" r:id="rId15"/>
    <p:sldId id="282" r:id="rId16"/>
    <p:sldId id="358" r:id="rId17"/>
    <p:sldId id="329" r:id="rId18"/>
    <p:sldId id="360" r:id="rId19"/>
    <p:sldId id="324" r:id="rId20"/>
    <p:sldId id="366" r:id="rId21"/>
    <p:sldId id="361" r:id="rId22"/>
    <p:sldId id="363" r:id="rId23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3FC6D0"/>
    <a:srgbClr val="00B0BD"/>
    <a:srgbClr val="FFB900"/>
    <a:srgbClr val="00BCF2"/>
    <a:srgbClr val="00B294"/>
    <a:srgbClr val="BAD80A"/>
    <a:srgbClr val="FFFFFF"/>
    <a:srgbClr val="004B50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24122" autoAdjust="0"/>
  </p:normalViewPr>
  <p:slideViewPr>
    <p:cSldViewPr snapToGrid="0">
      <p:cViewPr varScale="1">
        <p:scale>
          <a:sx n="132" d="100"/>
          <a:sy n="132" d="100"/>
        </p:scale>
        <p:origin x="1716" y="120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11/2/2017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0" u="none"/>
              <a:t>Следващата презентация е предназначена за младежи на възраст между 5 и 10 години. Препоръчваме ви да предвидите 60 минути за тази дейност в плана си. Съкратете времето, ако участниците са по-млади. </a:t>
            </a:r>
            <a:endParaRPr lang="bg-BG" b="1" u="sng"/>
          </a:p>
          <a:p>
            <a:endParaRPr lang="bg-BG" b="1" u="sng"/>
          </a:p>
          <a:p>
            <a:r>
              <a:rPr lang="bg-BG" b="1" u="sng"/>
              <a:t>ПРИМЕРЕН СЦЕНАРИЙ: </a:t>
            </a:r>
          </a:p>
          <a:p>
            <a:endParaRPr lang="bg-BG" b="1" u="sng"/>
          </a:p>
          <a:p>
            <a:pPr>
              <a:defRPr/>
            </a:pPr>
            <a:r>
              <a:rPr lang="bg-BG" b="0" u="none"/>
              <a:t>„Здравейте, ученици</a:t>
            </a:r>
            <a:r>
              <a:rPr lang="bg-BG" kern="1200">
                <a:effectLst/>
                <a:latin typeface="+mn-lt"/>
              </a:rPr>
              <a:t>! Казвам се &lt;име&gt; от &lt;организация&gt;. </a:t>
            </a:r>
            <a:r>
              <a:rPr lang="bg-BG" b="0" u="none"/>
              <a:t>Темата на днешния ни урок е „Hour of Code™ с Minecraft“. </a:t>
            </a:r>
            <a:r>
              <a:rPr lang="bg-BG" kern="1200">
                <a:effectLst/>
                <a:latin typeface="+mn-lt"/>
              </a:rPr>
              <a:t>Hour of Code™ е</a:t>
            </a:r>
            <a:r>
              <a:rPr lang="bg-BG"/>
              <a:t> </a:t>
            </a:r>
            <a:r>
              <a:rPr lang="bg-BG" kern="1200">
                <a:effectLst/>
                <a:latin typeface="+mn-lt"/>
              </a:rPr>
              <a:t>световна кампания, организирана от неправителствената организация Code.org, чиято цел е да покаже, че всеки може да научи основите на програмирането. Днес и вие ще станете част от тази кампания</a:t>
            </a:r>
            <a:r>
              <a:rPr lang="bg-BG"/>
              <a:t> </a:t>
            </a:r>
            <a:r>
              <a:rPr lang="bg-BG" b="0" u="none" baseline="0"/>
              <a:t>– като се научите да пишете код или с други думи да програмирате с помощта на новото ръководство на Minecraft Hour of Code™ от Microsoft. Преди това ще поговорим малко за това какво представлява писането на код, защо е важно и какво го прави толкова забавно!“</a:t>
            </a:r>
            <a:endParaRPr lang="bg-BG" b="1" u="sng"/>
          </a:p>
          <a:p>
            <a:endParaRPr lang="bg-BG" b="1" u="sng"/>
          </a:p>
          <a:p>
            <a:endParaRPr lang="bg-BG" b="1" u="sng"/>
          </a:p>
          <a:p>
            <a:r>
              <a:rPr lang="bg-BG" b="1" u="sng"/>
              <a:t>ЦЕЛ НА СЛАЙДА:</a:t>
            </a:r>
            <a:r>
              <a:rPr lang="bg-BG"/>
              <a:t> </a:t>
            </a:r>
          </a:p>
          <a:p>
            <a:endParaRPr lang="bg-BG" b="0" u="none" baseline="0"/>
          </a:p>
          <a:p>
            <a:r>
              <a:rPr lang="bg-BG" b="0" u="none" baseline="0"/>
              <a:t>Да се ентусиазират участниците в Hour of Code™!</a:t>
            </a:r>
          </a:p>
          <a:p>
            <a:endParaRPr lang="bg-BG" b="0" u="none" baseline="0"/>
          </a:p>
          <a:p>
            <a:r>
              <a:rPr lang="bg-BG" b="1" u="sng" baseline="0"/>
              <a:t>БЕЛЕЖКА ЗА ВОДЕЩИЯ:</a:t>
            </a:r>
          </a:p>
          <a:p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Имайте предвид, че основната цел на събитието е участниците да се заинтригуват от ръководството. Съобразете продължителността на презентацията според това. Повечето от слайдовете в тази поредица са предназначени да бъдат показвани за много кратко, докато се поддържа бързо представяне в разговорен стил.</a:t>
            </a:r>
            <a:endParaRPr lang="bg-BG" b="1" u="sng"/>
          </a:p>
          <a:p>
            <a:endParaRPr lang="bg-BG" b="1" u="sng"/>
          </a:p>
          <a:p>
            <a:endParaRPr lang="bg-BG" b="1"/>
          </a:p>
          <a:p>
            <a:r>
              <a:rPr lang="bg-BG" b="1" u="sng"/>
              <a:t>ИНСТРУКЦИИ ЗА ИЗОБРАЖЕНИЕТО ЗА ТОЗИ СЛАЙД:</a:t>
            </a:r>
            <a:endParaRPr lang="bg-BG" sz="1200" u="sng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bg-BG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Това изображение демонстрира участието в събития на Hour of Code™ в различни части на света.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/>
              <a:t>ПРИМЕРЕН СЦЕНАРИЙ: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1" u="sng"/>
          </a:p>
          <a:p>
            <a:r>
              <a:rPr lang="bg-BG" b="0" baseline="0"/>
              <a:t>„</a:t>
            </a: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Кодът също така ви позволява да създавате нови неща, така че ви помага да бъдете креативни и изобретателни!“</a:t>
            </a:r>
          </a:p>
          <a:p>
            <a:endParaRPr lang="bg-BG" b="1" u="sng"/>
          </a:p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242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/>
              <a:t>ПРИМЕРЕН СЦЕНАРИЙ: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/>
              <a:t>„Писането на код е задружно занимание! Тъй като всички, които пишат код, винаги решават проблемите и използват въображението си, те </a:t>
            </a: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взаимно си помагат, като споделят идеите и решенията си един с друг!“ </a:t>
            </a:r>
            <a:endParaRPr lang="bg-BG"/>
          </a:p>
          <a:p>
            <a:endParaRPr lang="bg-BG" b="1" u="sng"/>
          </a:p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864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u="sng"/>
              <a:t>ПРИМЕРЕН СЦЕНАРИЙ:</a:t>
            </a:r>
          </a:p>
          <a:p>
            <a:endParaRPr lang="bg-BG" b="1" u="sng"/>
          </a:p>
          <a:p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„Какво обичате да правите?</a:t>
            </a:r>
            <a:r>
              <a:rPr lang="bg-BG"/>
              <a:t> </a:t>
            </a: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Това може да е всичко – четене, спорт, мода, видеоигри.“</a:t>
            </a:r>
            <a:endParaRPr lang="bg-BG" b="1" u="sng"/>
          </a:p>
          <a:p>
            <a:endParaRPr lang="bg-BG" b="1" u="sng"/>
          </a:p>
          <a:p>
            <a:r>
              <a:rPr lang="bg-BG" b="1" u="sng"/>
              <a:t>ЦЕЛ НА СЛАЙДА:</a:t>
            </a:r>
          </a:p>
          <a:p>
            <a:endParaRPr lang="bg-BG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Писането на код да се представи като нещо, свързано с интереси извън технологичната област, с които е по-вероятно да се ангажират младите хора. Целта е те да си представят как могат да насочат страстта си към някое занимание в проект, свързан с програмиране, който би могъл да помогне на тази страст. </a:t>
            </a:r>
            <a:endParaRPr lang="bg-BG" b="1" u="sng"/>
          </a:p>
          <a:p>
            <a:endParaRPr lang="bg-BG" b="1"/>
          </a:p>
          <a:p>
            <a:r>
              <a:rPr lang="bg-BG" b="1" u="sng"/>
              <a:t>БЕЛЕЖКА ЗА ВОДЕЩИЯ: </a:t>
            </a:r>
            <a:r>
              <a:rPr lang="bg-BG" b="0"/>
              <a:t>Помолете участниците си да споделят своите страсти и идеи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u="sng"/>
              <a:t>ПРИМЕРЕН СЦЕНАРИЙ:</a:t>
            </a:r>
          </a:p>
          <a:p>
            <a:endParaRPr lang="bg-BG" b="1" u="sng"/>
          </a:p>
          <a:p>
            <a:r>
              <a:rPr lang="bg-BG" b="0" u="none"/>
              <a:t>„Писането на код може да е част от всички ваши любими занимания!”</a:t>
            </a:r>
          </a:p>
          <a:p>
            <a:endParaRPr lang="bg-BG" b="0" u="none" baseline="0"/>
          </a:p>
          <a:p>
            <a:r>
              <a:rPr lang="bg-BG" b="0" u="none" baseline="0"/>
              <a:t>*ПРИМЕРИ, КОИТО ДА ПОСОЧИТЕ</a:t>
            </a:r>
          </a:p>
          <a:p>
            <a:pPr marL="628650" lvl="1" indent="-171450">
              <a:buFont typeface="Arial"/>
              <a:buChar char="•"/>
            </a:pP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Хора, които харесват </a:t>
            </a:r>
            <a:r>
              <a:rPr lang="bg-BG" sz="1200" b="1" kern="1200">
                <a:solidFill>
                  <a:schemeClr val="tx1"/>
                </a:solidFill>
                <a:effectLst/>
                <a:latin typeface="+mn-lt"/>
              </a:rPr>
              <a:t>филмите</a:t>
            </a: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, могат да създадат приложение, в което всички да дават оценки и да говорят за тях</a:t>
            </a:r>
            <a:endParaRPr lang="bg-BG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Някой, който харесва </a:t>
            </a:r>
            <a:r>
              <a:rPr lang="bg-BG" sz="1200" b="1" kern="1200">
                <a:solidFill>
                  <a:schemeClr val="tx1"/>
                </a:solidFill>
                <a:effectLst/>
                <a:latin typeface="+mn-lt"/>
              </a:rPr>
              <a:t>видеоигри</a:t>
            </a: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, може да си създаде собствена игра</a:t>
            </a:r>
          </a:p>
          <a:p>
            <a:pPr marL="628650" lvl="1" indent="-171450">
              <a:buFont typeface="Arial"/>
              <a:buChar char="•"/>
            </a:pP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А ако човек обича </a:t>
            </a:r>
            <a:r>
              <a:rPr lang="bg-BG" sz="1200" b="1" kern="1200">
                <a:solidFill>
                  <a:schemeClr val="tx1"/>
                </a:solidFill>
                <a:effectLst/>
                <a:latin typeface="+mn-lt"/>
              </a:rPr>
              <a:t>спорта</a:t>
            </a: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, може да създаде приложение, което да показва резултатите на любимия му отбор</a:t>
            </a:r>
          </a:p>
          <a:p>
            <a:pPr marL="628650" lvl="1" indent="-171450">
              <a:buFont typeface="Arial"/>
              <a:buChar char="•"/>
            </a:pP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А ако някой харесва </a:t>
            </a:r>
            <a:r>
              <a:rPr lang="bg-BG" sz="1200" b="1" kern="1200">
                <a:solidFill>
                  <a:schemeClr val="tx1"/>
                </a:solidFill>
                <a:effectLst/>
                <a:latin typeface="+mn-lt"/>
              </a:rPr>
              <a:t>анимации и супергерои</a:t>
            </a: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, може да направи уеб сайт за любимите си герои </a:t>
            </a:r>
            <a:endParaRPr lang="bg-BG">
              <a:effectLst/>
            </a:endParaRPr>
          </a:p>
          <a:p>
            <a:endParaRPr lang="bg-BG" b="1" u="sng"/>
          </a:p>
          <a:p>
            <a:r>
              <a:rPr lang="bg-BG" b="1" u="sng"/>
              <a:t>ЦЕЛ НА СЛАЙДА:</a:t>
            </a:r>
          </a:p>
          <a:p>
            <a:endParaRPr lang="bg-BG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Да се подчертае, че участниците не само ще намерят нови начини да се забавляват в процеса на програмиране и откриване на това, което могат да правят с кода, но и че нещата, които ще създадат в крайна сметка, могат да бъдат споделени и използвани заедно с приятели.</a:t>
            </a:r>
          </a:p>
          <a:p>
            <a:endParaRPr lang="bg-BG" b="1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/>
          </a:p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1339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 dirty="0"/>
              <a:t>ПРИМЕРЕН СЦЕНАРИЙ:</a:t>
            </a:r>
          </a:p>
          <a:p>
            <a:endParaRPr lang="bg-BG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0" u="none" dirty="0"/>
              <a:t>„Готови ли сте да пишете код? Да започваме! „В днешния урок с </a:t>
            </a:r>
            <a:r>
              <a:rPr lang="bg-BG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bg-BG" dirty="0"/>
              <a:t>™</a:t>
            </a:r>
            <a:r>
              <a:rPr lang="bg-BG" b="0" u="none" baseline="0" dirty="0"/>
              <a:t> ще се учим чрез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 ръководство, вдъхновено от играта Minecraft</a:t>
            </a:r>
            <a:r>
              <a:rPr lang="bg-BG" b="0" u="none" baseline="0" dirty="0"/>
              <a:t>!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Ръководството използва герои и концепции от видеоиграта Minecraft, но това не е самата игра.</a:t>
            </a:r>
            <a:r>
              <a:rPr lang="bg-BG" b="0" u="none" baseline="0" dirty="0"/>
              <a:t>”</a:t>
            </a:r>
            <a:r>
              <a:rPr lang="bg-BG" dirty="0"/>
              <a:t>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В този урок с Minecraft Hour of Code™ ще се запознаете с агента и ще научите кои са и как да използвате техниките за писане на код като цикли, отстраняване на грешки и функции, с които да проектирате вашите собствени решения на пъзелите и да наблюдавате как агентът изпълнява вашите команди.“</a:t>
            </a:r>
            <a:endParaRPr lang="bg-BG" sz="1200" b="0" baseline="0" dirty="0"/>
          </a:p>
          <a:p>
            <a:endParaRPr lang="bg-BG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b="0" u="none" baseline="0" dirty="0"/>
              <a:t>„Ще имате _____ време за игра днес. Ако се затрудните с нещо, бъдете търпеливи и пробвайте да решите проблема по друг начин. След това помолете ваш съученик за помощ и накрая, ако имате нужда от моята помощ, [ме повикайте, вдигнете ръка и т.н.].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b="0" u="none" baseline="0" dirty="0"/>
              <a:t>Не забравяйте слушалките си!“</a:t>
            </a:r>
            <a:endParaRPr lang="bg-BG" sz="1200" b="0" u="none" dirty="0"/>
          </a:p>
          <a:p>
            <a:endParaRPr lang="bg-BG" b="0" u="none" dirty="0"/>
          </a:p>
          <a:p>
            <a:endParaRPr lang="bg-BG" b="1" u="sng" dirty="0"/>
          </a:p>
          <a:p>
            <a:r>
              <a:rPr lang="bg-BG" b="1" u="sng" dirty="0"/>
              <a:t>ЦЕЛ НА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0" u="none" dirty="0"/>
              <a:t>Да се представи </a:t>
            </a:r>
            <a:r>
              <a:rPr lang="bg-BG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Code™</a:t>
            </a:r>
          </a:p>
          <a:p>
            <a:endParaRPr lang="bg-BG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 dirty="0"/>
              <a:t>БЕЛЕЖКА ЗА ВОДЕЩИЯ:</a:t>
            </a:r>
          </a:p>
          <a:p>
            <a:pPr>
              <a:defRPr/>
            </a:pPr>
            <a:r>
              <a:rPr lang="bg-BG" b="0" dirty="0"/>
              <a:t>Съществува повече от едно ръководство на Minecraft. Започнете с </a:t>
            </a:r>
            <a:r>
              <a:rPr lang="bg-BG" dirty="0"/>
              <a:t>тазгодишното </a:t>
            </a:r>
            <a:r>
              <a:rPr lang="bg-BG" b="0" dirty="0"/>
              <a:t>ръководство и използвайте и останалите, ако учениците приключат бързо. Всяко ръководство разкрива различни концепции, така че изпълнението на всички ръководства е чудесна идея!</a:t>
            </a:r>
            <a:r>
              <a:rPr lang="bg-BG" dirty="0"/>
              <a:t> </a:t>
            </a:r>
            <a:endParaRPr lang="bg-BG" b="0" dirty="0"/>
          </a:p>
          <a:p>
            <a:endParaRPr lang="bg-BG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Ако всеки участник не разполага със собствено устройство, разделете участниците по двойки и поискайте да се разменят при всяка стъпка от уроците, така че и двамата да имат шанс да бъдат активни и съответно да наблюдават. Препоръчваме отделните участници да работят сами над пъзелите.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След петнадесет минути поздравете групата за постигнатия напредък и за кода, който са написали.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bg-BG" sz="1200" b="0" u="none" kern="1200" dirty="0">
                <a:solidFill>
                  <a:schemeClr val="tx1"/>
                </a:solidFill>
                <a:effectLst/>
                <a:latin typeface="+mn-lt"/>
              </a:rPr>
              <a:t>Поканете участниците, които изпълнят всички стъпки в ръководството и/или са по-напреднали, да играят в ръководството с помощта на играта </a:t>
            </a:r>
            <a:r>
              <a:rPr lang="bg-BG" sz="1200" b="1" u="none" kern="1200" dirty="0">
                <a:solidFill>
                  <a:schemeClr val="tx1"/>
                </a:solidFill>
                <a:effectLst/>
                <a:latin typeface="+mn-lt"/>
              </a:rPr>
              <a:t>Diamond Path</a:t>
            </a:r>
            <a:r>
              <a:rPr lang="bg-BG" sz="1200" b="0" u="none" kern="1200" dirty="0">
                <a:solidFill>
                  <a:schemeClr val="tx1"/>
                </a:solidFill>
                <a:effectLst/>
                <a:latin typeface="+mn-lt"/>
              </a:rPr>
              <a:t>, която включва допълнителни предизвикателства с кодиране, които те трябва да преодолеят, за да спечелят диаманта в нивото.</a:t>
            </a:r>
            <a:endParaRPr lang="bg-BG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0" dirty="0"/>
          </a:p>
          <a:p>
            <a:r>
              <a:rPr lang="bg-BG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63126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u="sng" dirty="0"/>
              <a:t>ПРИМЕРЕН СЦЕНАРИЙ:</a:t>
            </a:r>
            <a:endParaRPr lang="bg-BG" b="0" u="none" dirty="0"/>
          </a:p>
          <a:p>
            <a:endParaRPr lang="bg-BG" b="0" u="none" dirty="0"/>
          </a:p>
          <a:p>
            <a:r>
              <a:rPr lang="bg-BG" b="0" u="none" dirty="0"/>
              <a:t>„А сега отидете на адрес </a:t>
            </a:r>
            <a:r>
              <a:rPr lang="bg-BG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bg-BG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bg-BG" b="0" u="none" baseline="0" dirty="0"/>
              <a:t>, за да намерите ръководството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Minecraft Hour of </a:t>
            </a:r>
            <a:r>
              <a:rPr lang="bg-BG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Code</a:t>
            </a:r>
            <a:r>
              <a:rPr lang="bg-BG" dirty="0"/>
              <a:t>™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 Hero’s Journey </a:t>
            </a:r>
            <a:r>
              <a:rPr lang="bg-BG" b="0" u="none" baseline="0" dirty="0"/>
              <a:t>и ЗАПОЧВАЙТЕ!“</a:t>
            </a:r>
            <a:endParaRPr lang="bg-BG" b="1" u="sng" dirty="0"/>
          </a:p>
          <a:p>
            <a:endParaRPr lang="bg-BG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 dirty="0"/>
              <a:t>ЦЕЛ НА СЛАЙДА: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0" u="none" dirty="0"/>
              <a:t>Да се даде време на участниците да намерят ръководството.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0" u="none" baseline="0" dirty="0"/>
          </a:p>
          <a:p>
            <a:r>
              <a:rPr lang="bg-BG" b="1" u="sng" baseline="0" dirty="0"/>
              <a:t>БЕЛЕЖКА ЗА ВОДЕЩИЯ: </a:t>
            </a:r>
          </a:p>
          <a:p>
            <a:pPr marL="628650" lvl="1" indent="-171450">
              <a:buFont typeface="Arial"/>
              <a:buChar char="•"/>
            </a:pPr>
            <a:r>
              <a:rPr lang="bg-BG" dirty="0"/>
              <a:t>Дръжте този слайд отворен през цялото ръководство и продължете към следващия </a:t>
            </a:r>
            <a:r>
              <a:rPr lang="bg-BG" i="1" baseline="0" dirty="0"/>
              <a:t>чак</a:t>
            </a:r>
            <a:r>
              <a:rPr lang="bg-BG" dirty="0"/>
              <a:t> след като групата наближи края на ръководството</a:t>
            </a:r>
          </a:p>
          <a:p>
            <a:pPr marL="628650" lvl="1" indent="-171450">
              <a:buFont typeface="Arial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Ако участниците влязат в ръководството с идентификационни данни, напредъкът ще бъде записван в нивата и те ще могат да се върнат, ако не успеят да го завършат. </a:t>
            </a:r>
          </a:p>
          <a:p>
            <a:pPr marL="628650" lvl="1" indent="-171450">
              <a:buFont typeface="Arial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Тъй като на участниците се дава свободата и пространството за създаване на всичко, което искат, е добре да вземете предвид рисковете, свързани със съдържанието, създадено от младежи и потребители.</a:t>
            </a:r>
            <a:endParaRPr lang="bg-BG" baseline="0" dirty="0"/>
          </a:p>
          <a:p>
            <a:pPr marL="0" lvl="0" indent="0">
              <a:buFont typeface="Arial"/>
              <a:buNone/>
            </a:pPr>
            <a:endParaRPr lang="bg-BG" baseline="0" dirty="0">
              <a:highlight>
                <a:srgbClr val="FFFF00"/>
              </a:highlight>
            </a:endParaRPr>
          </a:p>
          <a:p>
            <a:pPr marL="0" lvl="0" indent="0">
              <a:buFont typeface="Arial"/>
              <a:buNone/>
            </a:pPr>
            <a:r>
              <a:rPr lang="bg-BG" b="1" u="sng" baseline="0" dirty="0">
                <a:highlight>
                  <a:srgbClr val="FFFF00"/>
                </a:highlight>
              </a:rPr>
              <a:t>АКО ВРЕМЕТО ВИ ПРИТИСКА:</a:t>
            </a:r>
          </a:p>
          <a:p>
            <a:pPr marL="628650" lvl="1" indent="-171450">
              <a:buFont typeface="Arial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</a:rPr>
              <a:t>Завършете колкото може повече пъзели. Напредналите технически деца могат да ги завършат за 50 – 60 минути.</a:t>
            </a:r>
          </a:p>
          <a:p>
            <a:pPr marL="628650" lvl="1" indent="-171450">
              <a:buFont typeface="Arial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</a:rPr>
              <a:t>Поздравете учениците за това, което са постигнали, и им кажете, че могат да пишат код и у дома.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aseline="0" dirty="0"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 baseline="0" dirty="0">
                <a:highlight>
                  <a:srgbClr val="FFFF00"/>
                </a:highlight>
              </a:rPr>
              <a:t>АКО ВИ ОСТАНЕ ВРЕМЕ: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Насочете учениците да продължат да създават във финалния пъзел за допълнителни часове игра.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Насочете учениците да преминат отново през всеки пъзел и ги предизвикайте да решат пъзелите по различен начин. Това увеличава забавните и интересни възможности за повторение и експериментиране.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bg-BG" sz="1200" b="0" u="none" kern="1200" dirty="0">
                <a:solidFill>
                  <a:schemeClr val="tx1"/>
                </a:solidFill>
                <a:effectLst/>
                <a:latin typeface="+mn-lt"/>
              </a:rPr>
              <a:t>Насочете учениците да играят в ръководствата Minecraft Hour of </a:t>
            </a:r>
            <a:r>
              <a:rPr lang="bg-BG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Code</a:t>
            </a:r>
            <a:r>
              <a:rPr lang="bg-BG" dirty="0"/>
              <a:t>™</a:t>
            </a:r>
            <a:r>
              <a:rPr lang="bg-BG" sz="1200" b="0" u="none" kern="1200" dirty="0">
                <a:solidFill>
                  <a:schemeClr val="tx1"/>
                </a:solidFill>
                <a:effectLst/>
                <a:latin typeface="+mn-lt"/>
              </a:rPr>
              <a:t> Adventurer („Minecraft авантюрист“) и/или Minecraft Hour of </a:t>
            </a:r>
            <a:r>
              <a:rPr lang="bg-BG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Code</a:t>
            </a:r>
            <a:r>
              <a:rPr lang="bg-BG" dirty="0"/>
              <a:t>™</a:t>
            </a:r>
            <a:r>
              <a:rPr lang="bg-BG" sz="1200" b="0" u="none" kern="1200" dirty="0">
                <a:solidFill>
                  <a:schemeClr val="tx1"/>
                </a:solidFill>
                <a:effectLst/>
                <a:latin typeface="+mn-lt"/>
              </a:rPr>
              <a:t> Designer („Minecraft дизайнер“).</a:t>
            </a:r>
            <a:endParaRPr lang="bg-BG" b="0" u="none" dirty="0"/>
          </a:p>
          <a:p>
            <a:endParaRPr lang="bg-B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513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u="sng"/>
              <a:t>ПРИМЕРЕН СЦЕНАРИЙ:</a:t>
            </a:r>
          </a:p>
          <a:p>
            <a:endParaRPr lang="bg-BG" b="1" u="sng"/>
          </a:p>
          <a:p>
            <a:r>
              <a:rPr lang="bg-BG" b="0" u="none"/>
              <a:t>„Добре, ученици! Остават ви само още пет минути да довършите! </a:t>
            </a:r>
          </a:p>
          <a:p>
            <a:r>
              <a:rPr lang="bg-BG" b="0" u="none"/>
              <a:t>И имайте предвид, че може да продължите да се учите да пишете код с Minecraft и по-късно.“</a:t>
            </a:r>
          </a:p>
          <a:p>
            <a:endParaRPr lang="bg-BG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/>
              <a:t>ЦЕЛ НА СЛАЙДА:</a:t>
            </a:r>
            <a:endParaRPr lang="bg-BG" b="0" u="none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1" u="sng"/>
          </a:p>
          <a:p>
            <a:r>
              <a:rPr lang="bg-BG" b="0" u="none"/>
              <a:t>Да се предупредят участниците, че времето почти е изтекло и урокът е почти приключил.</a:t>
            </a:r>
          </a:p>
          <a:p>
            <a:endParaRPr lang="bg-BG" b="1"/>
          </a:p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/>
              <a:t>ПРИМЕРЕН СЦЕНАРИЙ:</a:t>
            </a:r>
          </a:p>
          <a:p>
            <a:endParaRPr lang="bg-BG" b="0" u="none" baseline="0"/>
          </a:p>
          <a:p>
            <a:r>
              <a:rPr lang="bg-BG" b="0" u="none" baseline="0"/>
              <a:t>„Нека се върнем към разговора ни по-рано. Промени ли се мнението ви за това какво е писането на код?“</a:t>
            </a:r>
          </a:p>
          <a:p>
            <a:pPr marL="628650" lvl="1" indent="-171450">
              <a:buFont typeface="Arial"/>
              <a:buChar char="•"/>
            </a:pPr>
            <a:r>
              <a:rPr lang="bg-BG"/>
              <a:t>Как ще отговорите на въпроса „Какво е код?“, ако някой от семейството или приятелите ви попита?</a:t>
            </a:r>
          </a:p>
          <a:p>
            <a:pPr marL="628650" lvl="1" indent="-171450">
              <a:buFont typeface="Arial"/>
              <a:buChar char="•"/>
            </a:pPr>
            <a:r>
              <a:rPr lang="bg-BG"/>
              <a:t>Какво научихте?</a:t>
            </a:r>
          </a:p>
          <a:p>
            <a:pPr marL="628650" lvl="1" indent="-171450">
              <a:buFont typeface="Arial"/>
              <a:buChar char="•"/>
            </a:pPr>
            <a:r>
              <a:rPr lang="bg-BG"/>
              <a:t>Какво ви затрудни най-много? Какво направихте, когато срещнахте пречка? Защо това е важно? [насърчава упоритостта]</a:t>
            </a:r>
          </a:p>
          <a:p>
            <a:pPr marL="628650" lvl="1" indent="-171450">
              <a:buFont typeface="Arial"/>
              <a:buChar char="•"/>
            </a:pPr>
            <a:r>
              <a:rPr lang="bg-BG"/>
              <a:t>Как писането на код ви прави креативни? [свържете писането на код с други начини да бъдеш креативен като пеене, танци, конструиране.]</a:t>
            </a:r>
          </a:p>
          <a:p>
            <a:pPr marL="628650" lvl="1" indent="-171450">
              <a:buFont typeface="Arial"/>
              <a:buChar char="•"/>
            </a:pPr>
            <a:r>
              <a:rPr lang="bg-BG"/>
              <a:t>За кого е предназначено писането на код? [работете в посока преодоляване на предразсъдъците, като тези, че програмирането е за момчета, за добрите по математика и т.н.]</a:t>
            </a:r>
          </a:p>
          <a:p>
            <a:pPr marL="628650" lvl="1" indent="-171450">
              <a:buFont typeface="Arial"/>
              <a:buChar char="•"/>
            </a:pPr>
            <a:r>
              <a:rPr lang="bg-BG"/>
              <a:t>Споделете някои идеи за това как бихте използвали писането на код за създаване на нещо невероятно?</a:t>
            </a:r>
          </a:p>
          <a:p>
            <a:endParaRPr lang="bg-BG" b="1" u="sng"/>
          </a:p>
          <a:p>
            <a:r>
              <a:rPr lang="bg-BG" b="1" u="sng"/>
              <a:t>ЦЕЛ НА СЛАЙДА:</a:t>
            </a:r>
          </a:p>
          <a:p>
            <a:endParaRPr lang="bg-BG" b="1"/>
          </a:p>
          <a:p>
            <a:r>
              <a:rPr lang="bg-BG" b="0"/>
              <a:t>Да се върнете към първоначалния въпрос и да видите как са се променили мненията на децата относно програмирането. </a:t>
            </a:r>
            <a:r>
              <a:rPr lang="bg-BG" kern="1200">
                <a:effectLst/>
                <a:latin typeface="+mn-lt"/>
              </a:rPr>
              <a:t>Този въпрос</a:t>
            </a:r>
            <a:r>
              <a:rPr lang="bg-BG"/>
              <a:t> е</a:t>
            </a:r>
            <a:r>
              <a:rPr lang="bg-BG" kern="1200">
                <a:effectLst/>
                <a:latin typeface="+mn-lt"/>
              </a:rPr>
              <a:t> обобщение за учениците, с което да получат потвърждение, че нещата, които са научили и направили по време на сесията, наистина са правилни. Това им дава убеждение и увереност, че изводите, до които са стигнали, действително са правилни, което им помага да възприемат и усвоят наученото.</a:t>
            </a:r>
            <a:r>
              <a:rPr lang="bg-BG"/>
              <a:t> </a:t>
            </a:r>
            <a:endParaRPr lang="bg-BG" b="0"/>
          </a:p>
          <a:p>
            <a:endParaRPr lang="bg-BG" b="1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25463"/>
            <a:ext cx="42037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29644" y="3329942"/>
            <a:ext cx="7437119" cy="31546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rtl="0"/>
            <a:r>
              <a:rPr lang="bg-BG" sz="1200" b="1" i="0" u="sng" strike="noStrike" kern="1200" cap="none">
                <a:solidFill>
                  <a:schemeClr val="dk1"/>
                </a:solidFill>
                <a:effectLst/>
                <a:latin typeface="Calibri"/>
                <a:sym typeface="Calibri"/>
              </a:rPr>
              <a:t>ЦЕЛ НА СЛАЙДА:</a:t>
            </a:r>
            <a:r>
              <a:rPr lang="bg-BG"/>
              <a:t> </a:t>
            </a:r>
            <a:r>
              <a:rPr lang="bg-BG" sz="1200" b="0" i="0" u="none" strike="noStrike" kern="1200" cap="none">
                <a:solidFill>
                  <a:schemeClr val="dk1"/>
                </a:solidFill>
                <a:effectLst/>
                <a:latin typeface="Calibri"/>
                <a:sym typeface="Calibri"/>
              </a:rPr>
              <a:t>Да завършите урока позитивно.</a:t>
            </a:r>
            <a:endParaRPr lang="bg-BG" b="0">
              <a:effectLst/>
            </a:endParaRPr>
          </a:p>
          <a:p>
            <a:br/>
            <a:r>
              <a:rPr lang="bg-BG" sz="1200" b="1" i="0" u="sng" strike="noStrike" kern="1200" cap="none">
                <a:solidFill>
                  <a:schemeClr val="dk1"/>
                </a:solidFill>
                <a:effectLst/>
                <a:latin typeface="Calibri"/>
                <a:sym typeface="Calibri"/>
              </a:rPr>
              <a:t>ПРИМЕРЕН СЦЕНАРИЙ:</a:t>
            </a:r>
            <a:r>
              <a:rPr lang="bg-BG"/>
              <a:t> </a:t>
            </a:r>
            <a:r>
              <a:rPr lang="bg-BG" b="0" u="none"/>
              <a:t>„Поздравления! Завършихте успешно тазгодишния урок на </a:t>
            </a:r>
            <a:r>
              <a:rPr lang="bg-BG" sz="1200">
                <a:solidFill>
                  <a:schemeClr val="bg1"/>
                </a:solidFill>
                <a:latin typeface="Segoe UI Light" panose="020B0502040204020203" pitchFamily="34" charset="0"/>
              </a:rPr>
              <a:t>Hour of Code™</a:t>
            </a:r>
            <a:r>
              <a:rPr lang="bg-BG" sz="1200" b="0" u="none" baseline="0">
                <a:solidFill>
                  <a:schemeClr val="bg1"/>
                </a:solidFill>
                <a:latin typeface="Segoe UI Light" panose="020B0502040204020203" pitchFamily="34" charset="0"/>
              </a:rPr>
              <a:t>!“</a:t>
            </a:r>
            <a:endParaRPr lang="bg-BG" b="0" u="none" baseline="0"/>
          </a:p>
          <a:p>
            <a:br>
              <a:rPr lang="en-US" b="0">
                <a:effectLst/>
              </a:rPr>
            </a:br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5265811" y="6658666"/>
            <a:ext cx="4028439" cy="3505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bg-BG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8300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 dirty="0"/>
              <a:t>ПРИМЕРЕН СЦЕНАРИЙ: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0" u="none" dirty="0"/>
              <a:t>„След като вече сте на път да станете експерти програмисти, има няколко безплатни ресурса, които можете да разгледате! На всяка цена си запишете тези полезни връзки и не спирайте да пишете код!“</a:t>
            </a:r>
          </a:p>
          <a:p>
            <a:endParaRPr lang="bg-BG" b="1" u="sng" dirty="0"/>
          </a:p>
          <a:p>
            <a:r>
              <a:rPr lang="bg-BG" b="1" u="sng" dirty="0"/>
              <a:t>ЦЕЛ НА СЛАЙДА:</a:t>
            </a:r>
          </a:p>
          <a:p>
            <a:endParaRPr lang="bg-BG" b="1" u="sng" dirty="0"/>
          </a:p>
          <a:p>
            <a:r>
              <a:rPr lang="bg-BG" b="0" u="none" dirty="0"/>
              <a:t>Да насърчи младите хора да предприемат следващата стъпка в програмирането.</a:t>
            </a:r>
          </a:p>
          <a:p>
            <a:endParaRPr lang="bg-BG" b="0" u="none" baseline="0" dirty="0"/>
          </a:p>
          <a:p>
            <a:r>
              <a:rPr lang="bg-BG" b="1" u="sng" baseline="0" dirty="0"/>
              <a:t>БЕЛЕЖКА ЗА ВОДЕЩИЯ: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Участниците могат да видят своите </a:t>
            </a: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</a:rPr>
              <a:t>сертификати от Hour of Code™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по всяко време, след като започнат ръководството на Hour of Code™, и след събитието на Hour of Code</a:t>
            </a:r>
            <a:r>
              <a:rPr lang="bg-BG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 на адрес code.org.</a:t>
            </a:r>
          </a:p>
          <a:p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Можете да промените ресурсите, които да се включат в слайда, според тяхното съответствие и това дали са подходящи за участниците:</a:t>
            </a:r>
          </a:p>
          <a:p>
            <a:endParaRPr lang="bg-BG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b="1" u="none" kern="1200" dirty="0">
                <a:solidFill>
                  <a:schemeClr val="tx1"/>
                </a:solidFill>
                <a:effectLst/>
                <a:latin typeface="+mn-lt"/>
              </a:rPr>
              <a:t>Участниците могат да качат кода си в Minecraft: Education Edition и/или в Minecraft on Windows 10, ако разполагат с версията.</a:t>
            </a:r>
          </a:p>
          <a:p>
            <a:r>
              <a:rPr lang="bg-BG" sz="1200" b="0" u="none" kern="1200" dirty="0">
                <a:solidFill>
                  <a:schemeClr val="tx1"/>
                </a:solidFill>
                <a:effectLst/>
                <a:latin typeface="+mn-lt"/>
              </a:rPr>
              <a:t>Участниците могат да използват Code Studio за импортиране на техния код в истинската игра – и да видят как той се прилага на практика!</a:t>
            </a:r>
          </a:p>
          <a:p>
            <a:endParaRPr lang="bg-BG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</a:rPr>
              <a:t>Разглеждане на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Minecraft: Education Edition е създаден за училищата и се предлага с инструменти за управление на учебните часове, планове за уроци и др. За допълнителна информация посетете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https://education.minecraft.net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bg-BG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</a:rPr>
              <a:t>Открийте начини да предложите на вашата общност подобряване на техническите умения – от техническа грамотност до обучение в компютърните науки</a:t>
            </a:r>
            <a:br>
              <a:rPr dirty="0"/>
            </a:b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</a:t>
            </a:r>
          </a:p>
          <a:p>
            <a:endParaRPr lang="bg-BG" b="0" u="none" dirty="0"/>
          </a:p>
          <a:p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</a:rPr>
              <a:t>Code.org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https://code.org/educate</a:t>
            </a: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 Развийте уменията си отвъд Hour of Code™ с инструментите на Code.org за преподаватели. Нямате нужда от опит, за да започнете да преподавате компютърни науки в училище. Code.org предлага учебна програма, учебни планове, висококачествени професионални програми за обучение и безброй страхотни инструменти за всички нива – всичко, от което се нуждаете, при това безплатно. Посетете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code.org/educate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 и изберете образователното ниво!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</a:rPr>
              <a:t>Code Studio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https://studio.code.org</a:t>
            </a:r>
            <a:r>
              <a:rPr lang="bg-BG" sz="1200" b="1" kern="1200" dirty="0">
                <a:solidFill>
                  <a:schemeClr val="tx1"/>
                </a:solidFill>
                <a:effectLst/>
                <a:latin typeface="+mn-lt"/>
              </a:rPr>
              <a:t>) 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Забавлявахте ли се с Hour of Code™? Светът на компютърните науки може да ви предложи още много! Code Studio включва пъзели, игри и курсове за всички възрасти. Научете се как да създавате собствени игри и приложения и след това ги споделяйте с приятелите си. Посетете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studio.code.org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 и започнете още днес!</a:t>
            </a:r>
          </a:p>
          <a:p>
            <a:endParaRPr lang="bg-BG" b="1" dirty="0"/>
          </a:p>
          <a:p>
            <a:endParaRPr lang="bg-B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u="sng"/>
              <a:t>ПРИМЕРЕН СЦЕНАРИЙ:</a:t>
            </a:r>
          </a:p>
          <a:p>
            <a:endParaRPr lang="bg-BG" b="1" u="sng"/>
          </a:p>
          <a:p>
            <a:r>
              <a:rPr lang="bg-BG" b="1" u="sng"/>
              <a:t>Добре дошли!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0" u="none"/>
              <a:t>[Представете се на класа, обяснете кой/коя сте, с какво се занимавате и ако работите в техническата индустрия, разкажете защо ви вълнува </a:t>
            </a:r>
            <a:r>
              <a:rPr lang="bg-BG" sz="120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bg-BG" sz="1200" baseline="30000">
                <a:solidFill>
                  <a:schemeClr val="bg1"/>
                </a:solidFill>
                <a:latin typeface="Segoe UI Light" panose="020B0502040204020203" pitchFamily="34" charset="0"/>
              </a:rPr>
              <a:t>™</a:t>
            </a:r>
            <a:r>
              <a:rPr lang="bg-BG"/>
              <a:t>]</a:t>
            </a:r>
            <a:r>
              <a:rPr lang="bg-BG" sz="1200" baseline="3000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endParaRPr lang="bg-BG" b="0" u="non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0" u="none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0" u="none"/>
              <a:t>„Първо, ще гледаме кратък видеоклип, който показва колко популярно е станало програмирането през последните няколко години и колко много страхотни хора като вас са го пробвали!“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 baseline="0"/>
              <a:t>БЕЛЕЖКА ЗА ВОДЕЩИЯ: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0" u="none" baseline="0"/>
              <a:t>Видеоклипът ще се възпроизведе автоматично, когато преминете към следващия слайд. </a:t>
            </a:r>
            <a:endParaRPr lang="bg-BG" b="1" u="sng"/>
          </a:p>
          <a:p>
            <a:endParaRPr lang="bg-BG" b="1" u="sng"/>
          </a:p>
          <a:p>
            <a:endParaRPr lang="bg-BG" b="1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0401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u="sng" dirty="0"/>
              <a:t>ПРИМЕРЕН СЦЕНАРИЙ: </a:t>
            </a:r>
          </a:p>
          <a:p>
            <a:endParaRPr lang="bg-BG" b="1" u="sng" dirty="0"/>
          </a:p>
          <a:p>
            <a:endParaRPr lang="bg-BG" b="1" u="sng" dirty="0"/>
          </a:p>
          <a:p>
            <a:r>
              <a:rPr lang="bg-BG" b="1" u="sng" dirty="0"/>
              <a:t>ЦЕЛ НА СЛАЙДА:</a:t>
            </a:r>
            <a:r>
              <a:rPr lang="bg-BG" dirty="0"/>
              <a:t> </a:t>
            </a:r>
          </a:p>
          <a:p>
            <a:endParaRPr lang="bg-BG" b="0" u="none" baseline="0" dirty="0"/>
          </a:p>
          <a:p>
            <a:r>
              <a:rPr lang="bg-BG" b="0" u="none" baseline="0" dirty="0"/>
              <a:t>Да се завърши събитието</a:t>
            </a:r>
          </a:p>
          <a:p>
            <a:endParaRPr lang="bg-BG" b="1" dirty="0"/>
          </a:p>
          <a:p>
            <a:r>
              <a:rPr lang="bg-BG" b="1" u="sng" dirty="0"/>
              <a:t>ИНСТРУКЦИИ ЗА ИЗОБРАЖЕНИЕТО ЗА ТОЗИ СЛАЙД:</a:t>
            </a:r>
            <a:endParaRPr lang="bg-BG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Ако това изображение трябва да бъде заменено, се уверете, че то отговаря на следните критерии: </a:t>
            </a:r>
            <a:endParaRPr lang="bg-BG" dirty="0"/>
          </a:p>
          <a:p>
            <a:pPr marL="628650" lvl="1" indent="-171450">
              <a:buFont typeface="Arial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Съдържа и момчета, и момичета </a:t>
            </a:r>
          </a:p>
          <a:p>
            <a:pPr marL="628650" lvl="1" indent="-171450">
              <a:buFont typeface="Arial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Показва, че участниците се забавляват </a:t>
            </a:r>
            <a:endParaRPr lang="bg-BG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Съдържа група хора, а не отделни индивиди </a:t>
            </a:r>
          </a:p>
          <a:p>
            <a:endParaRPr lang="bg-BG" b="1" u="sng" dirty="0"/>
          </a:p>
          <a:p>
            <a:r>
              <a:rPr lang="bg-BG" b="1" u="sng" dirty="0"/>
              <a:t>Информация за авторското право, 2017 г.: 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Тази презентация е лицензирана и не е предназначена за продажба. Нямате право да копирате, да адаптирате, да променяте, да изготвяте производно съдържание от, да разпространявате, да показвате публично, да продавате или да използвате с търговска цел това съдържание без изричното предварително писмено съгласие на Microsoft Corporation. 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Тази презентация се предоставя „както е“. Microsoft не предоставя никакви гаранции, изрични или подразбиращи се. Информацията и мненията, изразени в тази презентация, включително URL адреси и други препратки към уеб сайтове, могат да бъдат променяни без предизвестие. 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Някои примери, описани тук, са предоставени само с илюстративна цел и са фиктивни. Не е търсена и не бива да се подразбира никаква асоциация или връзка с реални лица. 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Можете да използвате тази презентация за лична употреба, както и с класове и ученици като част от code.org и други събития за програмиране. Тази презентация не ви предоставя каквито и да е юридически права върху интелектуалната собственост в който и да е продукт на Microsoft. 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Microsoft и запазените марки, изброени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http://www.microsoft.com/en-us/legal/intellectualproperty/trademarks/en-us.aspx</a:t>
            </a: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, са запазени марки на групата дружества на Microsoft. Всички останали марки са собственост на съответните им собственици.</a:t>
            </a:r>
          </a:p>
          <a:p>
            <a:endParaRPr lang="bg-BG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2017. Code.org®, емблемата CODE и Hour of Code® за запазени марки на Code.org</a:t>
            </a: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 © 2017. Minecraft е запазена марка на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2017 Microsoft Corporation. Всички права запазени.</a:t>
            </a:r>
          </a:p>
          <a:p>
            <a:pPr marL="457200" lvl="1" indent="0">
              <a:buFont typeface="Arial"/>
              <a:buNone/>
            </a:pP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47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b="1" u="sng" dirty="0"/>
              <a:t>ЦЕЛ НА СЛАЙДА:</a:t>
            </a:r>
          </a:p>
          <a:p>
            <a:endParaRPr lang="bg-BG" b="1" u="sng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0" u="none" baseline="0" dirty="0"/>
              <a:t>Да се заинтригуват младите хора от ръководството на </a:t>
            </a:r>
            <a:r>
              <a:rPr lang="bg-BG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bg-BG" dirty="0"/>
              <a:t>™</a:t>
            </a:r>
            <a:r>
              <a:rPr lang="bg-BG" b="0" u="none" baseline="0" dirty="0"/>
              <a:t>.</a:t>
            </a:r>
            <a:endParaRPr lang="bg-BG" b="1" u="sng" dirty="0"/>
          </a:p>
          <a:p>
            <a:endParaRPr lang="bg-BG" b="1" u="sng" dirty="0"/>
          </a:p>
          <a:p>
            <a:r>
              <a:rPr lang="bg-BG" b="1" u="sng" dirty="0"/>
              <a:t>ИНСТРУКЦИИ ЗА ИЗОБРАЖЕНИЕТО ЗА ТОЗИ СЛАЙД:</a:t>
            </a:r>
            <a:endParaRPr lang="bg-BG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dirty="0"/>
              <a:t>Видеоклипът би трябвало да се възпроизведе автоматично. </a:t>
            </a:r>
          </a:p>
          <a:p>
            <a:endParaRPr lang="bg-B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Ако искате да промените езика или субтитрите, можете да го направите от връзката по-долу, като щракнете върху зъбното колело на настройките в долния десен ъгъл на видеоклипа. Може да се наложи да вградите връзката повторно, ако го направите: https://www.youtube.com/watch?t=1&amp;v=2DxWIxec6yo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>
                <a:solidFill>
                  <a:schemeClr val="tx1"/>
                </a:solidFill>
                <a:effectLst/>
                <a:latin typeface="+mn-lt"/>
              </a:rPr>
              <a:t>Може да откриете допълнителни видеоклипове на адрес code.org и да ги замените, ако търсите различно послание за вашата аудитория.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4200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 dirty="0"/>
              <a:t>ПРИМЕРЕН СЦЕНАРИЙ:</a:t>
            </a:r>
          </a:p>
          <a:p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b="0" u="none" dirty="0"/>
              <a:t>За какво се сещате, когато чуете термините „код“ и „писане на код“? Дали става дума за нещо секретно, като в „таен код“? Какви мислите, че са хората, които пишат код? Използвайте въображението си!”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 dirty="0"/>
              <a:t>ЦЕЛ НА СЛАЙДА:</a:t>
            </a:r>
            <a:r>
              <a:rPr lang="bg-BG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0" u="none" baseline="0" dirty="0"/>
              <a:t>Този слайд е предназначен за разчупване на леда.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0" u="none" baseline="0" dirty="0"/>
          </a:p>
          <a:p>
            <a:pPr>
              <a:defRPr/>
            </a:pPr>
            <a:r>
              <a:rPr lang="bg-BG" kern="1200" dirty="0">
                <a:effectLst/>
                <a:latin typeface="+mn-lt"/>
              </a:rPr>
              <a:t>Съществува вероятност децата да нямат отговор на </a:t>
            </a:r>
            <a:r>
              <a:rPr lang="bg-BG" dirty="0"/>
              <a:t>тези въпроси</a:t>
            </a:r>
            <a:r>
              <a:rPr lang="bg-BG" kern="1200" dirty="0">
                <a:effectLst/>
                <a:latin typeface="+mn-lt"/>
              </a:rPr>
              <a:t>, но</a:t>
            </a:r>
            <a:r>
              <a:rPr lang="bg-BG" dirty="0"/>
              <a:t> </a:t>
            </a:r>
            <a:r>
              <a:rPr lang="bg-BG" kern="1200" baseline="0" dirty="0">
                <a:effectLst/>
                <a:latin typeface="+mn-lt"/>
              </a:rPr>
              <a:t>въпросите </a:t>
            </a:r>
            <a:r>
              <a:rPr lang="bg-BG" dirty="0"/>
              <a:t>всъщност</a:t>
            </a:r>
            <a:r>
              <a:rPr lang="bg-BG" kern="1200" baseline="0" dirty="0">
                <a:effectLst/>
                <a:latin typeface="+mn-lt"/>
              </a:rPr>
              <a:t> целят </a:t>
            </a:r>
            <a:r>
              <a:rPr lang="bg-BG" b="0" u="none" kern="1200" baseline="0" dirty="0">
                <a:effectLst/>
                <a:latin typeface="+mn-lt"/>
              </a:rPr>
              <a:t>да</a:t>
            </a:r>
            <a:r>
              <a:rPr lang="bg-BG" b="0" u="none" baseline="0" dirty="0"/>
              <a:t> предизвикат дискусия в класната стая и да разкрият какви са предубежденията на младите хора относно програмирането. </a:t>
            </a:r>
            <a:r>
              <a:rPr lang="bg-BG" kern="1200" dirty="0">
                <a:effectLst/>
                <a:latin typeface="+mn-lt"/>
              </a:rPr>
              <a:t>Погрижете се дискусията да протича под формата на забавен разговор, при който няма значение дали знаеш верния отговор. В следващия слайд ще коригираме всички погрешни схващания за програмирането, за да променим гледната точка на участниците, преди да продължим към ръководствата.</a:t>
            </a:r>
            <a:r>
              <a:rPr lang="bg-BG" dirty="0"/>
              <a:t> </a:t>
            </a:r>
            <a:endParaRPr lang="bg-BG" b="1" u="sng" dirty="0"/>
          </a:p>
          <a:p>
            <a:endParaRPr lang="bg-BG" b="1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/>
              <a:t>ПРИМЕРЕН СЦЕНАРИЙ:</a:t>
            </a:r>
            <a:endParaRPr lang="bg-BG" b="0" u="none"/>
          </a:p>
          <a:p>
            <a:endParaRPr lang="bg-BG" b="0" u="none"/>
          </a:p>
          <a:p>
            <a:r>
              <a:rPr lang="bg-BG" b="0" u="none"/>
              <a:t>„А сега нека поговорим за това какво </a:t>
            </a:r>
            <a:r>
              <a:rPr lang="bg-BG" b="0" i="1" u="none"/>
              <a:t>всъщност</a:t>
            </a:r>
            <a:r>
              <a:rPr lang="bg-BG" b="0" u="none"/>
              <a:t> представлява писането на код.“</a:t>
            </a:r>
          </a:p>
          <a:p>
            <a:endParaRPr lang="bg-BG" sz="1200" b="0" u="non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b="1" u="sng"/>
              <a:t>ЦЕЛ НА СЛАЙДА:</a:t>
            </a:r>
          </a:p>
          <a:p>
            <a:endParaRPr lang="bg-BG" b="1" u="sng"/>
          </a:p>
          <a:p>
            <a:r>
              <a:rPr lang="bg-BG" b="0" u="none"/>
              <a:t>Целта на слайдове 5 – 7 е да обяснят по разбираем начин какво представлява писането на код.</a:t>
            </a:r>
          </a:p>
          <a:p>
            <a:endParaRPr lang="bg-BG" b="1"/>
          </a:p>
          <a:p>
            <a:endParaRPr lang="bg-BG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7146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/>
              <a:t>ПРИМЕРЕН СЦЕНАРИЙ: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1" u="sng"/>
          </a:p>
          <a:p>
            <a:r>
              <a:rPr lang="bg-BG" b="0"/>
              <a:t>„Писането на код е езикът, който хората използват, за да дават указания на технологичните устройства, </a:t>
            </a:r>
            <a:r>
              <a:rPr lang="bg-BG" sz="1200" b="0" baseline="0">
                <a:latin typeface="Segoe Pro Light" charset="0"/>
              </a:rPr>
              <a:t>за да могат те да направят това, което им казвате. Можете да го използвате, за да създавате безброй страхотни неща!”</a:t>
            </a:r>
            <a:endParaRPr lang="bg-BG" sz="1200" baseline="0">
              <a:latin typeface="Segoe Pro Light" charset="0"/>
              <a:ea typeface="Segoe Pro Light" charset="0"/>
              <a:cs typeface="Segoe Pro Light" charset="0"/>
            </a:endParaRPr>
          </a:p>
          <a:p>
            <a:endParaRPr lang="bg-BG" b="1" u="sng"/>
          </a:p>
          <a:p>
            <a:endParaRPr lang="bg-BG" b="1"/>
          </a:p>
          <a:p>
            <a:endParaRPr lang="bg-BG" sz="1200">
              <a:latin typeface="Segoe Pro Light" charset="0"/>
              <a:ea typeface="Segoe Pro Light" charset="0"/>
              <a:cs typeface="Segoe Pro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6661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/>
              <a:t>ПРИМЕРЕН СЦЕНАРИЙ: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1" u="sng"/>
          </a:p>
          <a:p>
            <a:r>
              <a:rPr lang="bg-BG" b="0" baseline="0"/>
              <a:t>„За да общуваме с компютрите, трябва да им даваме команди на език, който те ще разберат. Този език се нарича код!“ </a:t>
            </a:r>
          </a:p>
          <a:p>
            <a:endParaRPr lang="bg-BG" b="1" u="sng"/>
          </a:p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090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/>
              <a:t>ПРИМЕРЕН СЦЕНАРИЙ: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0" u="none"/>
              <a:t>„Мислите ли, че можете да се научите да пишете код? Супер! И аз мисля така!“</a:t>
            </a:r>
          </a:p>
          <a:p>
            <a:endParaRPr lang="bg-BG" b="1" u="sng"/>
          </a:p>
          <a:p>
            <a:r>
              <a:rPr lang="bg-BG" b="1" u="sng"/>
              <a:t>ЦЕЛ НА СЛАЙДА:</a:t>
            </a:r>
          </a:p>
          <a:p>
            <a:endParaRPr lang="bg-BG" b="1" u="sng"/>
          </a:p>
          <a:p>
            <a:r>
              <a:rPr lang="bg-BG" b="0" u="none"/>
              <a:t>Слайдове 9 – 11 целят да обяснят какви са необходимите качества за писане на код.</a:t>
            </a:r>
          </a:p>
          <a:p>
            <a:endParaRPr lang="bg-BG" b="0" u="none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b="1" u="sng" kern="1200">
                <a:solidFill>
                  <a:schemeClr val="tx1"/>
                </a:solidFill>
                <a:effectLst/>
                <a:latin typeface="+mn-lt"/>
              </a:rPr>
              <a:t>БЕЛЕЖКА ЗА ВОДЕЩИЯ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kern="1200">
                <a:effectLst/>
                <a:latin typeface="+mn-lt"/>
              </a:rPr>
              <a:t>Децата в тази възрастова група влагат усилия в това да се учат да работят с останалите, да развиват творческите си умения и да учат нови неща. </a:t>
            </a:r>
            <a:r>
              <a:rPr lang="bg-BG"/>
              <a:t>От голяма</a:t>
            </a:r>
            <a:r>
              <a:rPr lang="bg-BG" kern="1200">
                <a:effectLst/>
                <a:latin typeface="+mn-lt"/>
              </a:rPr>
              <a:t> важност е да се подчертае, че писането на код обхваща всички тези елементи.</a:t>
            </a:r>
            <a:endParaRPr lang="bg-BG" b="0" u="none"/>
          </a:p>
          <a:p>
            <a:endParaRPr lang="bg-BG" b="1"/>
          </a:p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582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b="1" u="sng"/>
              <a:t>ПРИМЕРЕН СЦЕНАРИЙ: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b="1" u="sng"/>
          </a:p>
          <a:p>
            <a:r>
              <a:rPr lang="bg-BG" b="0" baseline="0"/>
              <a:t>„Писането на код включва решаване на проблеми! </a:t>
            </a:r>
            <a:r>
              <a:rPr lang="bg-BG" sz="1200" kern="1200">
                <a:solidFill>
                  <a:schemeClr val="tx1"/>
                </a:solidFill>
                <a:effectLst/>
                <a:latin typeface="+mn-lt"/>
              </a:rPr>
              <a:t>Кодът се използва за създаване на нови неща и улесняване на живота! Например, когато искате да говорите с човек, който не е близо до вас, можете да му изпратите текстово съобщение! Това е пример как се използва технологията за решаване на проблем!“</a:t>
            </a:r>
          </a:p>
          <a:p>
            <a:endParaRPr lang="bg-BG" b="1" u="sng"/>
          </a:p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eBreaker">
    <p:bg>
      <p:bgPr>
        <a:solidFill>
          <a:srgbClr val="00206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0392" y="5736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33" b="1" i="0" u="none" strike="noStrike" cap="none" baseline="0">
                <a:solidFill>
                  <a:schemeClr val="tx1"/>
                </a:solidFill>
                <a:latin typeface="handy" charset="0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500"/>
            </a:lvl2pPr>
            <a:lvl3pPr lvl="2" indent="0">
              <a:spcBef>
                <a:spcPts val="0"/>
              </a:spcBef>
              <a:buFont typeface="Arial"/>
              <a:buNone/>
              <a:defRPr sz="1500"/>
            </a:lvl3pPr>
            <a:lvl4pPr lvl="3" indent="0">
              <a:spcBef>
                <a:spcPts val="0"/>
              </a:spcBef>
              <a:buFont typeface="Arial"/>
              <a:buNone/>
              <a:defRPr sz="1500"/>
            </a:lvl4pPr>
            <a:lvl5pPr lvl="4" indent="0">
              <a:spcBef>
                <a:spcPts val="0"/>
              </a:spcBef>
              <a:buFont typeface="Arial"/>
              <a:buNone/>
              <a:defRPr sz="1500"/>
            </a:lvl5pPr>
            <a:lvl6pPr lvl="5" indent="0">
              <a:spcBef>
                <a:spcPts val="0"/>
              </a:spcBef>
              <a:buFont typeface="Arial"/>
              <a:buNone/>
              <a:defRPr sz="1500"/>
            </a:lvl6pPr>
            <a:lvl7pPr lvl="6" indent="0">
              <a:spcBef>
                <a:spcPts val="0"/>
              </a:spcBef>
              <a:buFont typeface="Arial"/>
              <a:buNone/>
              <a:defRPr sz="1500"/>
            </a:lvl7pPr>
            <a:lvl8pPr lvl="7" indent="0">
              <a:spcBef>
                <a:spcPts val="0"/>
              </a:spcBef>
              <a:buFont typeface="Arial"/>
              <a:buNone/>
              <a:defRPr sz="1500"/>
            </a:lvl8pPr>
            <a:lvl9pPr lvl="8" indent="0">
              <a:spcBef>
                <a:spcPts val="0"/>
              </a:spcBef>
              <a:buFont typeface="Arial"/>
              <a:buNone/>
              <a:defRPr sz="1500"/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62730"/>
            <a:ext cx="9144000" cy="33522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9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98"/>
            <a:ext cx="9144000" cy="5719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69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2674" y="3924641"/>
            <a:ext cx="71184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600">
                <a:solidFill>
                  <a:schemeClr val="bg1"/>
                </a:solidFill>
                <a:latin typeface="Segoe UI Light" panose="020B0502040204020203" pitchFamily="34" charset="0"/>
              </a:rPr>
              <a:t>Добре дошли в</a:t>
            </a:r>
          </a:p>
          <a:p>
            <a:r>
              <a:rPr lang="bg-BG" sz="360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bg-BG" sz="3600" baseline="30000">
                <a:solidFill>
                  <a:schemeClr val="bg1"/>
                </a:solidFill>
                <a:latin typeface="Segoe UI Light" panose="020B0502040204020203" pitchFamily="34" charset="0"/>
              </a:rPr>
              <a:t>™</a:t>
            </a:r>
            <a:endParaRPr lang="bg-BG" sz="360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Добре дошли в Hour of Code™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3600">
                <a:solidFill>
                  <a:schemeClr val="bg1"/>
                </a:solidFill>
                <a:latin typeface="Segoe UI Light" panose="020B0502040204020203" pitchFamily="34" charset="0"/>
              </a:rPr>
              <a:t>Използване на въображението</a:t>
            </a:r>
          </a:p>
        </p:txBody>
      </p:sp>
      <p:pic>
        <p:nvPicPr>
          <p:cNvPr id="2" name="Picture 1" descr="Анимационен робот със сериозен вид се изстрелва от земята, за да полети нагоре" title="Анимационен робот със сериозен вид се изстрелва от земята, за да полети нагоре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74" y="424485"/>
            <a:ext cx="2735326" cy="4997094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Използване на въображението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9058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3600">
                <a:solidFill>
                  <a:schemeClr val="bg1"/>
                </a:solidFill>
                <a:latin typeface="Segoe UI Light" panose="020B0502040204020203" pitchFamily="34" charset="0"/>
              </a:rPr>
              <a:t>Работа с</a:t>
            </a:r>
            <a:br/>
            <a:r>
              <a:rPr lang="bg-BG" sz="3600">
                <a:solidFill>
                  <a:schemeClr val="bg1"/>
                </a:solidFill>
                <a:latin typeface="Segoe UI Light" panose="020B0502040204020203" pitchFamily="34" charset="0"/>
              </a:rPr>
              <a:t>приятели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701600" y="1611630"/>
            <a:ext cx="4224748" cy="3563620"/>
            <a:chOff x="4558724" y="1103630"/>
            <a:chExt cx="4601151" cy="3881120"/>
          </a:xfrm>
        </p:grpSpPr>
        <p:pic>
          <p:nvPicPr>
            <p:cNvPr id="2" name="Picture 1" descr="Цветна дъга свързва главите на анимационно момиче и момче, които се усмихват" title="Цветна дъга свързва главите на анимационно момиче и момче, които се усмихват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812" y="1103630"/>
              <a:ext cx="3901313" cy="1905043"/>
            </a:xfrm>
            <a:prstGeom prst="rect">
              <a:avLst/>
            </a:prstGeom>
          </p:spPr>
        </p:pic>
        <p:pic>
          <p:nvPicPr>
            <p:cNvPr id="9" name="Picture 8" descr="Анимационно момче се усмихва, докато работи на лаптоп, свързано с усмихнато анимационно момиче чрез дъга, която излиза от главите им" title="Усмихнато анимационно момче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724" y="2556820"/>
              <a:ext cx="1569025" cy="2427930"/>
            </a:xfrm>
            <a:prstGeom prst="rect">
              <a:avLst/>
            </a:prstGeom>
          </p:spPr>
        </p:pic>
        <p:pic>
          <p:nvPicPr>
            <p:cNvPr id="10" name="Picture 9" descr="Анимационно момиче се усмихва, докато работи на лаптоп, свързано с усмихнато анимационно момче чрез дъга, която излиза от главите им." title="Усмихнато анимационно момиче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986" y="2698750"/>
              <a:ext cx="1985889" cy="2286000"/>
            </a:xfrm>
            <a:prstGeom prst="rect">
              <a:avLst/>
            </a:prstGeom>
          </p:spPr>
        </p:pic>
      </p:grp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Работа с приятели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6950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-80210"/>
            <a:ext cx="9116501" cy="571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3600">
                <a:solidFill>
                  <a:schemeClr val="bg1"/>
                </a:solidFill>
                <a:latin typeface="Segoe UI Light" panose="020B0502040204020203" pitchFamily="34" charset="0"/>
              </a:rPr>
              <a:t>Въпрос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1800" y="1980337"/>
            <a:ext cx="3657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600">
                <a:latin typeface="Segoe UI Light" panose="020B0502040204020203" pitchFamily="34" charset="0"/>
              </a:rPr>
              <a:t>Кои са някои </a:t>
            </a:r>
          </a:p>
          <a:p>
            <a:r>
              <a:rPr lang="bg-BG" sz="3600">
                <a:latin typeface="Segoe UI Light" panose="020B0502040204020203" pitchFamily="34" charset="0"/>
              </a:rPr>
              <a:t>от любимите ви занимания?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Какво обичате да правите?</a:t>
            </a:r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ys and Girls Club of Bellevue 1 | от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0"/>
            <a:ext cx="86963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Направете писането на код част от любимите си занимания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bg-B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sp>
        <p:nvSpPr>
          <p:cNvPr id="3" name="Rectangle 2" descr="&#10;"/>
          <p:cNvSpPr/>
          <p:nvPr/>
        </p:nvSpPr>
        <p:spPr>
          <a:xfrm>
            <a:off x="333560" y="1519626"/>
            <a:ext cx="48099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Ако се научите да програмирате, ще можете да направите любимите си дейности по-забавни с помощта на компютрите!</a:t>
            </a:r>
          </a:p>
        </p:txBody>
      </p:sp>
    </p:spTree>
    <p:extLst>
      <p:ext uri="{BB962C8B-B14F-4D97-AF65-F5344CB8AC3E}">
        <p14:creationId xmlns:p14="http://schemas.microsoft.com/office/powerpoint/2010/main" val="16820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2535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Code™: </a:t>
            </a:r>
          </a:p>
          <a:p>
            <a:r>
              <a:rPr lang="bg-BG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Как се случва всичко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bg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6593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2400" dirty="0">
                <a:latin typeface="Segoe UI Light" panose="020B0502040204020203" pitchFamily="34" charset="0"/>
              </a:rPr>
              <a:t>Открийте вашето ново ръководство на адрес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Открийте вашето ръководство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234" y="0"/>
            <a:ext cx="9175970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9951" y="3382680"/>
            <a:ext cx="30186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Последни минути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Последни минути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bg-BG"/>
          </a:p>
        </p:txBody>
      </p:sp>
      <p:pic>
        <p:nvPicPr>
          <p:cNvPr id="5" name="Picture 4" descr="&lt;strong&gt;Пясъчен часовник&lt;/strong&gt; (изображение от графична колекция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41" y="1131991"/>
            <a:ext cx="2056668" cy="3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3600">
                <a:solidFill>
                  <a:schemeClr val="bg1"/>
                </a:solidFill>
                <a:latin typeface="Segoe UI Light" panose="020B0502040204020203" pitchFamily="34" charset="0"/>
              </a:rPr>
              <a:t>Дискусия</a:t>
            </a:r>
          </a:p>
        </p:txBody>
      </p:sp>
      <p:sp>
        <p:nvSpPr>
          <p:cNvPr id="15" name="Rectangle 14" descr="&#10;"/>
          <p:cNvSpPr/>
          <p:nvPr/>
        </p:nvSpPr>
        <p:spPr>
          <a:xfrm>
            <a:off x="5021800" y="1900127"/>
            <a:ext cx="3657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600">
                <a:latin typeface="Segoe UI Light" panose="020B0502040204020203" pitchFamily="34" charset="0"/>
              </a:rPr>
              <a:t>След като вече завършихте ръководството: какво е код?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А сега какво мислите за писането на код?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906" y="1227377"/>
            <a:ext cx="3982188" cy="3194547"/>
          </a:xfrm>
          <a:prstGeom prst="rect">
            <a:avLst/>
          </a:prstGeom>
        </p:spPr>
      </p:pic>
      <p:sp>
        <p:nvSpPr>
          <p:cNvPr id="4" name="Shape 400"/>
          <p:cNvSpPr txBox="1">
            <a:spLocks/>
          </p:cNvSpPr>
          <p:nvPr/>
        </p:nvSpPr>
        <p:spPr>
          <a:xfrm>
            <a:off x="1333500" y="4579938"/>
            <a:ext cx="6477000" cy="113506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buSzPct val="25000"/>
            </a:pPr>
            <a:r>
              <a:rPr lang="bg-BG" sz="4800" b="0">
                <a:solidFill>
                  <a:schemeClr val="bg1"/>
                </a:solidFill>
                <a:latin typeface="Segoe UI Light" panose="020B0502040204020203" pitchFamily="34" charset="0"/>
              </a:rPr>
              <a:t>Успяхте!</a:t>
            </a:r>
          </a:p>
        </p:txBody>
      </p:sp>
    </p:spTree>
    <p:extLst>
      <p:ext uri="{BB962C8B-B14F-4D97-AF65-F5344CB8AC3E}">
        <p14:creationId xmlns:p14="http://schemas.microsoft.com/office/powerpoint/2010/main" val="1889313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51" name="Rectangle 50" descr="&#10;"/>
          <p:cNvSpPr/>
          <p:nvPr/>
        </p:nvSpPr>
        <p:spPr>
          <a:xfrm>
            <a:off x="566833" y="483999"/>
            <a:ext cx="8158067" cy="1908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bg-BG" sz="3400" dirty="0">
                <a:solidFill>
                  <a:prstClr val="white"/>
                </a:solidFill>
                <a:latin typeface="Segoe UI Light" panose="020B0502040204020203" pitchFamily="34" charset="0"/>
              </a:rPr>
              <a:t>Какво друго може да научите? </a:t>
            </a:r>
          </a:p>
          <a:p>
            <a:pPr lvl="0"/>
            <a:r>
              <a:rPr lang="bg-BG" sz="3400" dirty="0">
                <a:solidFill>
                  <a:prstClr val="white"/>
                </a:solidFill>
                <a:latin typeface="Segoe UI Light" panose="020B0502040204020203" pitchFamily="34" charset="0"/>
              </a:rPr>
              <a:t>Не спирайте дотук! </a:t>
            </a:r>
          </a:p>
          <a:p>
            <a:pPr lvl="0"/>
            <a:r>
              <a:rPr lang="bg-BG" dirty="0"/>
              <a:t> </a:t>
            </a:r>
          </a:p>
          <a:p>
            <a:pPr lvl="0"/>
            <a:r>
              <a:rPr lang="bg-BG" sz="1700" dirty="0">
                <a:solidFill>
                  <a:prstClr val="white"/>
                </a:solidFill>
                <a:latin typeface="Segoe UI Light" panose="020B0502040204020203" pitchFamily="34" charset="0"/>
              </a:rPr>
              <a:t>По-долу са стъпките, които можете да предприемете, за да празнувате успеха си, да продължите да се учите и да се забавлявате!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>
                <a:latin typeface="Segoe UI Light" panose="020B0502040204020203" pitchFamily="34" charset="0"/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3532" y="3019242"/>
            <a:ext cx="248806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600" dirty="0">
                <a:solidFill>
                  <a:schemeClr val="bg1"/>
                </a:solidFill>
                <a:latin typeface="Segoe UI Light" panose="020B0502040204020203" pitchFamily="34" charset="0"/>
              </a:rPr>
              <a:t>Вземете сертификата си.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1489" y="3973764"/>
            <a:ext cx="220662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700" dirty="0">
                <a:solidFill>
                  <a:schemeClr val="bg1"/>
                </a:solidFill>
                <a:latin typeface="Segoe UI Light" panose="020B0502040204020203" pitchFamily="34" charset="0"/>
              </a:rPr>
              <a:t>Поздравления! Успяхте! Ще откриете сертификата си, след като завършите ръководството.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48534" y="2523540"/>
            <a:ext cx="393624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52" name="Rectangle 51" descr="&#10;"/>
          <p:cNvSpPr/>
          <p:nvPr/>
        </p:nvSpPr>
        <p:spPr>
          <a:xfrm>
            <a:off x="3116639" y="3019242"/>
            <a:ext cx="229599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600">
                <a:solidFill>
                  <a:schemeClr val="bg1"/>
                </a:solidFill>
                <a:latin typeface="Segoe UI Light" panose="020B0502040204020203" pitchFamily="34" charset="0"/>
              </a:rPr>
              <a:t>Играйте още.</a:t>
            </a:r>
          </a:p>
        </p:txBody>
      </p:sp>
      <p:sp>
        <p:nvSpPr>
          <p:cNvPr id="53" name="Rectangle 52" descr="&#10;"/>
          <p:cNvSpPr/>
          <p:nvPr/>
        </p:nvSpPr>
        <p:spPr>
          <a:xfrm>
            <a:off x="3112557" y="3979381"/>
            <a:ext cx="2917146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bg-BG" sz="1700" dirty="0">
                <a:solidFill>
                  <a:schemeClr val="bg1"/>
                </a:solidFill>
                <a:latin typeface="Segoe UI Light" panose="020B0502040204020203" pitchFamily="34" charset="0"/>
              </a:rPr>
              <a:t>Качете кода си в Minecraft: Education Edition, за да видите как вашият код се прилага на практика в истинската игра!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74592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>
                <a:latin typeface="Segoe UI Light" panose="020B0502040204020203" pitchFamily="34" charset="0"/>
              </a:rPr>
              <a:t>3</a:t>
            </a:r>
          </a:p>
        </p:txBody>
      </p:sp>
      <p:sp>
        <p:nvSpPr>
          <p:cNvPr id="54" name="Rectangle 53" descr="&#10;"/>
          <p:cNvSpPr/>
          <p:nvPr/>
        </p:nvSpPr>
        <p:spPr>
          <a:xfrm>
            <a:off x="6076048" y="3019242"/>
            <a:ext cx="229599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600" dirty="0">
                <a:solidFill>
                  <a:schemeClr val="bg1"/>
                </a:solidFill>
                <a:latin typeface="Segoe UI Light" panose="020B0502040204020203" pitchFamily="34" charset="0"/>
              </a:rPr>
              <a:t>Не спирайте да се учите.</a:t>
            </a:r>
          </a:p>
        </p:txBody>
      </p:sp>
      <p:sp>
        <p:nvSpPr>
          <p:cNvPr id="55" name="Rectangle 54" descr="&#10;"/>
          <p:cNvSpPr/>
          <p:nvPr/>
        </p:nvSpPr>
        <p:spPr>
          <a:xfrm>
            <a:off x="6079578" y="3973764"/>
            <a:ext cx="2442335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bg-BG" sz="1700" dirty="0">
                <a:solidFill>
                  <a:schemeClr val="bg1"/>
                </a:solidFill>
                <a:latin typeface="Segoe UI Light" panose="020B0502040204020203" pitchFamily="34" charset="0"/>
              </a:rPr>
              <a:t>Разгледайте допълнителни ресурси на адрес Microsoft.com/</a:t>
            </a:r>
          </a:p>
          <a:p>
            <a:r>
              <a:rPr lang="bg-BG" sz="17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bg-BG" sz="17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Следващи стъпки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2540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318891"/>
            <a:ext cx="3695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200" dirty="0">
                <a:solidFill>
                  <a:schemeClr val="bg1"/>
                </a:solidFill>
                <a:latin typeface="Segoe UI Light" panose="020B0502040204020203" pitchFamily="34" charset="0"/>
              </a:rPr>
              <a:t>Да си поговорим за писане на код!</a:t>
            </a:r>
          </a:p>
        </p:txBody>
      </p:sp>
      <p:pic>
        <p:nvPicPr>
          <p:cNvPr id="3" name="Picture 2" descr="Анимационна ракета лети успоредно на цветна дъга" title="Анимационна ракета лети успоредно на цветна дъг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9" y="1031441"/>
            <a:ext cx="5991857" cy="447031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Да поговорим за програмирането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4684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Група момчета и момичета вдигат поглед от споделения лаптоп, на който работят, за да се усмихнат на камерата&#10;" title="Група момчета и момичета вдигат поглед от споделения лаптоп, на който работят, за да се усмихнат на камерата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" y="0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  <p:sp>
        <p:nvSpPr>
          <p:cNvPr id="13" name="Rectangle 12" descr="Благодаря ви, че участвахте в&#10;Hour of Code™&#10;"/>
          <p:cNvSpPr/>
          <p:nvPr/>
        </p:nvSpPr>
        <p:spPr>
          <a:xfrm>
            <a:off x="437177" y="2244267"/>
            <a:ext cx="73228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Благодаря ви, че участвахте в</a:t>
            </a:r>
          </a:p>
          <a:p>
            <a:r>
              <a:rPr lang="bg-BG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Code™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Благодаря ви, че участвахте!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bg-B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91836C-D4F0-4EE4-8854-E01D9E8AF8EF}"/>
              </a:ext>
            </a:extLst>
          </p:cNvPr>
          <p:cNvSpPr/>
          <p:nvPr/>
        </p:nvSpPr>
        <p:spPr>
          <a:xfrm>
            <a:off x="369163" y="434712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endParaRPr lang="bg-BG" sz="120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bg-BG" sz="1200">
                <a:solidFill>
                  <a:schemeClr val="bg1"/>
                </a:solidFill>
              </a:rPr>
              <a:t>© Code.org, 2017. Code.org®, емблемата CODE и Hour of Code® за запазени марки на Code.org</a:t>
            </a:r>
            <a:endParaRPr lang="bg-BG" sz="120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bg-BG" sz="1200">
                <a:solidFill>
                  <a:schemeClr val="bg1"/>
                </a:solidFill>
              </a:rPr>
              <a:t>Mojang © 2017. Minecraft е запазена марка на Mojang AB</a:t>
            </a:r>
          </a:p>
          <a:p>
            <a:pPr lvl="0">
              <a:defRPr/>
            </a:pPr>
            <a:r>
              <a:rPr lang="bg-BG" sz="1200">
                <a:solidFill>
                  <a:schemeClr val="bg1"/>
                </a:solidFill>
              </a:rPr>
              <a:t>© 2017 Microsoft Corporation. Всички права запазени.</a:t>
            </a:r>
          </a:p>
        </p:txBody>
      </p:sp>
    </p:spTree>
    <p:extLst>
      <p:ext uri="{BB962C8B-B14F-4D97-AF65-F5344CB8AC3E}">
        <p14:creationId xmlns:p14="http://schemas.microsoft.com/office/powerpoint/2010/main" val="31379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ur of Code 2015 - WORLDWIDE.mp4" descr="Малки деца в начално училище пишат на лаптоп. Видеоклип за Hour of Code™ от Code.org&#10;" title="Видеоклип за Hour of Code™ от Code.org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875" y="253999"/>
            <a:ext cx="8636000" cy="5191125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Видеоклип за Hour of Code™ от Code.org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89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3600">
                <a:solidFill>
                  <a:schemeClr val="bg1"/>
                </a:solidFill>
                <a:latin typeface="Segoe UI Light" panose="020B0502040204020203" pitchFamily="34" charset="0"/>
              </a:rPr>
              <a:t>Въпрос</a:t>
            </a:r>
          </a:p>
        </p:txBody>
      </p:sp>
      <p:sp>
        <p:nvSpPr>
          <p:cNvPr id="15" name="Rectangle 14" descr="&#10;"/>
          <p:cNvSpPr/>
          <p:nvPr/>
        </p:nvSpPr>
        <p:spPr>
          <a:xfrm>
            <a:off x="5021800" y="1149340"/>
            <a:ext cx="36575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600">
                <a:latin typeface="Segoe UI Light" panose="020B0502040204020203" pitchFamily="34" charset="0"/>
              </a:rPr>
              <a:t>Какво е код?</a:t>
            </a:r>
          </a:p>
          <a:p>
            <a:endParaRPr lang="bg-BG" sz="360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r>
              <a:rPr lang="bg-BG" sz="3600">
                <a:latin typeface="Segoe UI Light" panose="020B0502040204020203" pitchFamily="34" charset="0"/>
              </a:rPr>
              <a:t>За какво се сещате, когато чуете думата „код“?</a:t>
            </a:r>
            <a:endParaRPr lang="bg-BG" sz="180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Какво знаете относно „писането на код“? </a:t>
            </a:r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1372" y="1442214"/>
            <a:ext cx="36957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Писането на код се използва за създаване на приложения </a:t>
            </a:r>
            <a:b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bg-BG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и уеб сайтове</a:t>
            </a:r>
          </a:p>
        </p:txBody>
      </p:sp>
      <p:pic>
        <p:nvPicPr>
          <p:cNvPr id="3" name="Picture 2" descr="Анимационно момче затваря очи и се усмихва, докато мисли по какви различни начини програмирането присъства в живота му. Робот, лилав слон, мобилен телефон и китара са сред многобройните произволно подбрани забавни изображения, които изглеждат сякаш изскачат от главата на момчето, за демонстрират как работи неговото въображение" title="Анимационно момче си представя по какъв начин програмирането присъства в живота му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212" y="254000"/>
            <a:ext cx="4281663" cy="523875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Писането на код е… 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98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Момче казва „Здравей!“ на таблет и на мобилно устройство, а устройството отговаря само с „?“ Устройството не разбира момчето, тъй като то не говори на неговия език.&#10;" title="Момче говори на компютъра на английски"/>
          <p:cNvGrpSpPr/>
          <p:nvPr/>
        </p:nvGrpSpPr>
        <p:grpSpPr>
          <a:xfrm>
            <a:off x="12700" y="-11663"/>
            <a:ext cx="9116501" cy="5715000"/>
            <a:chOff x="12700" y="-11663"/>
            <a:chExt cx="9116501" cy="5715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11663"/>
              <a:ext cx="9116501" cy="5715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00" y="1680801"/>
              <a:ext cx="2371101" cy="3669074"/>
            </a:xfrm>
            <a:prstGeom prst="rect">
              <a:avLst/>
            </a:prstGeom>
          </p:spPr>
        </p:pic>
        <p:sp>
          <p:nvSpPr>
            <p:cNvPr id="21" name="Rounded Rectangular Callout 20"/>
            <p:cNvSpPr/>
            <p:nvPr/>
          </p:nvSpPr>
          <p:spPr>
            <a:xfrm>
              <a:off x="2428875" y="539750"/>
              <a:ext cx="186880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60624" y="682625"/>
              <a:ext cx="178371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3200" dirty="0">
                  <a:latin typeface="Segoe UI Light" panose="020B0502040204020203" pitchFamily="34" charset="0"/>
                </a:rPr>
                <a:t>Здравей!</a:t>
              </a:r>
              <a:endParaRPr lang="bg-BG" sz="3200" b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889500" y="1365250"/>
              <a:ext cx="1635125" cy="904875"/>
              <a:chOff x="5810250" y="539750"/>
              <a:chExt cx="1635125" cy="904875"/>
            </a:xfrm>
          </p:grpSpPr>
          <p:sp>
            <p:nvSpPr>
              <p:cNvPr id="23" name="Rounded Rectangular Callout 22"/>
              <p:cNvSpPr/>
              <p:nvPr/>
            </p:nvSpPr>
            <p:spPr>
              <a:xfrm flipH="1">
                <a:off x="5810250" y="539750"/>
                <a:ext cx="1635125" cy="904875"/>
              </a:xfrm>
              <a:prstGeom prst="wedgeRoundRectCallout">
                <a:avLst>
                  <a:gd name="adj1" fmla="val -34425"/>
                  <a:gd name="adj2" fmla="val 90570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73750" y="682625"/>
                <a:ext cx="1508126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sz="3200">
                    <a:latin typeface="Segoe UI Light" panose="020B0502040204020203" pitchFamily="34" charset="0"/>
                  </a:rPr>
                  <a:t>?</a:t>
                </a:r>
                <a:endParaRPr lang="bg-BG" sz="3200" b="1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004747" y="2966096"/>
              <a:ext cx="3440753" cy="1737095"/>
              <a:chOff x="5036497" y="3474096"/>
              <a:chExt cx="3440753" cy="173709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456" y="3474096"/>
                <a:ext cx="2745794" cy="152664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6497" y="3556249"/>
                <a:ext cx="1253628" cy="1654942"/>
              </a:xfrm>
              <a:prstGeom prst="rect">
                <a:avLst/>
              </a:prstGeom>
              <a:scene3d>
                <a:camera prst="orthographicFront">
                  <a:rot lat="0" lon="0" rev="1200000"/>
                </a:camera>
                <a:lightRig rig="threePt" dir="t"/>
              </a:scene3d>
            </p:spPr>
          </p:pic>
        </p:grpSp>
      </p:grp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Можете да комуникирате с компютрите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9659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Момиче говори на таблет и на мобилно устройство чрез код. Устройствата я разбират, защото момичето говори на техния език: Код." title="Момиче говори на компютъра чрез код"/>
          <p:cNvGrpSpPr/>
          <p:nvPr/>
        </p:nvGrpSpPr>
        <p:grpSpPr>
          <a:xfrm>
            <a:off x="12700" y="0"/>
            <a:ext cx="9116501" cy="5715000"/>
            <a:chOff x="12700" y="0"/>
            <a:chExt cx="9116501" cy="57150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0"/>
              <a:ext cx="9116501" cy="5715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75" y="1952625"/>
              <a:ext cx="2951251" cy="3397250"/>
            </a:xfrm>
            <a:prstGeom prst="rect">
              <a:avLst/>
            </a:prstGeom>
          </p:spPr>
        </p:pic>
        <p:sp>
          <p:nvSpPr>
            <p:cNvPr id="22" name="Rounded Rectangular Callout 21"/>
            <p:cNvSpPr/>
            <p:nvPr/>
          </p:nvSpPr>
          <p:spPr>
            <a:xfrm>
              <a:off x="2428875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92375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bg-BG" sz="3200">
                  <a:latin typeface="Segoe UI Light" panose="020B0502040204020203" pitchFamily="34" charset="0"/>
                </a:rPr>
                <a:t>&lt;/&gt; {}</a:t>
              </a:r>
              <a:endParaRPr lang="bg-BG" sz="3200" b="1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873625" y="1349375"/>
              <a:ext cx="1635125" cy="904875"/>
              <a:chOff x="4873625" y="1317625"/>
              <a:chExt cx="1635125" cy="904875"/>
            </a:xfrm>
          </p:grpSpPr>
          <p:sp>
            <p:nvSpPr>
              <p:cNvPr id="23" name="Rounded Rectangular Callout 22"/>
              <p:cNvSpPr/>
              <p:nvPr/>
            </p:nvSpPr>
            <p:spPr>
              <a:xfrm flipH="1">
                <a:off x="4873625" y="1317625"/>
                <a:ext cx="1635125" cy="904875"/>
              </a:xfrm>
              <a:prstGeom prst="wedgeRoundRectCallout">
                <a:avLst>
                  <a:gd name="adj1" fmla="val -34425"/>
                  <a:gd name="adj2" fmla="val 90570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937124" y="1460500"/>
                <a:ext cx="1508126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bg-BG" sz="3200">
                    <a:latin typeface="Segoe UI Light" panose="020B0502040204020203" pitchFamily="34" charset="0"/>
                  </a:rPr>
                  <a:t>:)</a:t>
                </a:r>
                <a:endParaRPr lang="bg-BG" sz="3200" b="1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004747" y="2966096"/>
              <a:ext cx="3440753" cy="1737095"/>
              <a:chOff x="5036497" y="3474096"/>
              <a:chExt cx="3440753" cy="173709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456" y="3474096"/>
                <a:ext cx="2745794" cy="152664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6497" y="3556249"/>
                <a:ext cx="1253628" cy="1654942"/>
              </a:xfrm>
              <a:prstGeom prst="rect">
                <a:avLst/>
              </a:prstGeom>
              <a:scene3d>
                <a:camera prst="orthographicFront">
                  <a:rot lat="0" lon="0" rev="1200000"/>
                </a:camera>
                <a:lightRig rig="threePt" dir="t"/>
              </a:scene3d>
            </p:spPr>
          </p:pic>
        </p:grpSp>
      </p:grp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Компютрите разбират езика на кода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521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3600">
                <a:solidFill>
                  <a:schemeClr val="bg1"/>
                </a:solidFill>
                <a:latin typeface="Segoe UI Light" panose="020B0502040204020203" pitchFamily="34" charset="0"/>
              </a:rPr>
              <a:t>Писането на код включва…</a:t>
            </a:r>
          </a:p>
        </p:txBody>
      </p:sp>
      <p:pic>
        <p:nvPicPr>
          <p:cNvPr id="8" name="Picture 7" descr="Робот и костенурка стоят върху блок" title="Робот и костенурка стоят върху блок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85" y="828358"/>
            <a:ext cx="3120188" cy="405828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Какво представлява писането на код?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645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3600">
                <a:solidFill>
                  <a:schemeClr val="bg1"/>
                </a:solidFill>
                <a:latin typeface="Segoe UI Light" panose="020B0502040204020203" pitchFamily="34" charset="0"/>
              </a:rPr>
              <a:t>Решаване на проблеми</a:t>
            </a:r>
          </a:p>
        </p:txBody>
      </p:sp>
      <p:pic>
        <p:nvPicPr>
          <p:cNvPr id="10" name="Picture 9" descr="Антропоморфен цветен сортер с рингове с два крака и две очи стои върху блок" title="Антропоморфен цветен сортер с рингове с два крака и две очи стои върху блок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1317873"/>
            <a:ext cx="1656080" cy="3320046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/>
              <a:t>Решаване на проблеми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2401AD78B3D4682BC7C45E974D4D1" ma:contentTypeVersion="4" ma:contentTypeDescription="Create a new document." ma:contentTypeScope="" ma:versionID="e50a2521f7c46e9be6c1972b8ff188d4">
  <xsd:schema xmlns:xsd="http://www.w3.org/2001/XMLSchema" xmlns:xs="http://www.w3.org/2001/XMLSchema" xmlns:p="http://schemas.microsoft.com/office/2006/metadata/properties" xmlns:ns2="c7d759ad-c71d-4e7a-8896-957c2805ad24" xmlns:ns3="2b0d53c9-b8af-48bb-a014-8ff2344c7d43" targetNamespace="http://schemas.microsoft.com/office/2006/metadata/properties" ma:root="true" ma:fieldsID="bc60b2ec9a3409e615657707bcfca7ec" ns2:_="" ns3:_="">
    <xsd:import namespace="c7d759ad-c71d-4e7a-8896-957c2805ad24"/>
    <xsd:import namespace="2b0d53c9-b8af-48bb-a014-8ff2344c7d43"/>
    <xsd:element name="properties">
      <xsd:complexType>
        <xsd:sequence>
          <xsd:element name="documentManagement">
            <xsd:complexType>
              <xsd:all>
                <xsd:element ref="ns2:Submitted_x0020_By" minOccurs="0"/>
                <xsd:element ref="ns2:Submitted_x0020_By1" minOccurs="0"/>
                <xsd:element ref="ns2:SharedWithUsers" minOccurs="0"/>
                <xsd:element ref="ns3:SharedWithDetails" minOccurs="0"/>
                <xsd:element ref="ns3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759ad-c71d-4e7a-8896-957c2805ad24" elementFormDefault="qualified">
    <xsd:import namespace="http://schemas.microsoft.com/office/2006/documentManagement/types"/>
    <xsd:import namespace="http://schemas.microsoft.com/office/infopath/2007/PartnerControls"/>
    <xsd:element name="Submitted_x0020_By" ma:index="8" nillable="true" ma:displayName="Submitted By" ma:list="UserInfo" ma:SharePointGroup="0" ma:internalName="Submitted_x0020_By" ma:showField="Titl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ubmitted_x0020_By1" ma:index="9" nillable="true" ma:displayName="Submitted By" ma:internalName="Submitted_x0020_By1">
      <xsd:simpleType>
        <xsd:restriction base="dms:Lookup">
          <xsd:maxLength value="255"/>
        </xsd:restriction>
      </xsd:simpleType>
    </xsd:element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0d53c9-b8af-48bb-a014-8ff2344c7d43" elementFormDefault="qualified">
    <xsd:import namespace="http://schemas.microsoft.com/office/2006/documentManagement/types"/>
    <xsd:import namespace="http://schemas.microsoft.com/office/infopath/2007/PartnerControls"/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52A4CE-5BBF-4C96-93F5-8D18FE4A30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99B5CC-78B5-4F8C-BED5-3F9140DCB9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d759ad-c71d-4e7a-8896-957c2805ad24"/>
    <ds:schemaRef ds:uri="2b0d53c9-b8af-48bb-a014-8ff2344c7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2688</Words>
  <Application>Microsoft Office PowerPoint</Application>
  <PresentationFormat>On-screen Show (16:10)</PresentationFormat>
  <Paragraphs>331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handy</vt:lpstr>
      <vt:lpstr>Arial</vt:lpstr>
      <vt:lpstr>Calibri</vt:lpstr>
      <vt:lpstr>Calibri Light</vt:lpstr>
      <vt:lpstr>Segoe Pro Light</vt:lpstr>
      <vt:lpstr>Segoe UI Light</vt:lpstr>
      <vt:lpstr>Office Theme</vt:lpstr>
      <vt:lpstr>Добре дошли в Hour of Code™</vt:lpstr>
      <vt:lpstr>Да поговорим за програмирането</vt:lpstr>
      <vt:lpstr>Видеоклип за Hour of Code™ от Code.org</vt:lpstr>
      <vt:lpstr>Какво знаете относно „писането на код“? </vt:lpstr>
      <vt:lpstr>Писането на код е… </vt:lpstr>
      <vt:lpstr>Можете да комуникирате с компютрите</vt:lpstr>
      <vt:lpstr>Компютрите разбират езика на кода</vt:lpstr>
      <vt:lpstr>Какво представлява писането на код?</vt:lpstr>
      <vt:lpstr>Решаване на проблеми</vt:lpstr>
      <vt:lpstr>Използване на въображението</vt:lpstr>
      <vt:lpstr>Работа с приятели</vt:lpstr>
      <vt:lpstr>Какво обичате да правите?</vt:lpstr>
      <vt:lpstr>Направете писането на код част от любимите си занимания</vt:lpstr>
      <vt:lpstr>Как се случва всичко </vt:lpstr>
      <vt:lpstr>Открийте вашето ръководство</vt:lpstr>
      <vt:lpstr>Последни минути </vt:lpstr>
      <vt:lpstr>А сега какво мислите за писането на код? </vt:lpstr>
      <vt:lpstr>PowerPoint Presentation</vt:lpstr>
      <vt:lpstr>Следващи стъпки</vt:lpstr>
      <vt:lpstr>Благодаря ви, че участвахте!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Hour of Code™</dc:title>
  <cp:revision>2</cp:revision>
  <dcterms:modified xsi:type="dcterms:W3CDTF">2017-11-02T06:55:57Z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0x0101002E22401AD78B3D4682BC7C45E974D4D1</vt:lpwstr>
  </property>
</Properties>
</file>